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7"/>
  </p:notesMasterIdLst>
  <p:handoutMasterIdLst>
    <p:handoutMasterId r:id="rId8"/>
  </p:handoutMasterIdLst>
  <p:sldIdLst>
    <p:sldId id="321" r:id="rId2"/>
    <p:sldId id="320" r:id="rId3"/>
    <p:sldId id="317" r:id="rId4"/>
    <p:sldId id="310" r:id="rId5"/>
    <p:sldId id="31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3237" autoAdjust="0"/>
  </p:normalViewPr>
  <p:slideViewPr>
    <p:cSldViewPr>
      <p:cViewPr>
        <p:scale>
          <a:sx n="70" d="100"/>
          <a:sy n="70" d="100"/>
        </p:scale>
        <p:origin x="-1902" y="-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D5DE25-986A-458F-A97D-232703862362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7B5BC6A-E811-43F5-8082-6C3FA9AAB47A}" type="pres">
      <dgm:prSet presAssocID="{45D5DE25-986A-458F-A97D-232703862362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</dgm:ptLst>
  <dgm:cxnLst>
    <dgm:cxn modelId="{8D965EB3-821D-4205-8A11-AD63C0D07D2C}" type="presOf" srcId="{45D5DE25-986A-458F-A97D-232703862362}" destId="{17B5BC6A-E811-43F5-8082-6C3FA9AAB47A}" srcOrd="0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A47B3-01C8-4864-AD8F-8BC92E7F1DD2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1C270-0B2F-4FD0-80A0-2B79FAC15A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2586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4F861F-D710-4A57-996F-7214EE18150A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E153E-7DAD-4D25-9AF4-7C979D895E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71442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051279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771830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319137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285568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301947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333999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863870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141474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864033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818613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29713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ransition spd="slow">
    <p:cover dir="rd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F Din Text Cond Pro Medium" pitchFamily="2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F Din Text Cond Pro Medium" pitchFamily="2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F Din Text Cond Pro Medium" pitchFamily="2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F Din Text Cond Pro Medium" pitchFamily="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>
            <a:extLst>
              <a:ext uri="{FF2B5EF4-FFF2-40B4-BE49-F238E27FC236}">
                <a16:creationId xmlns="" xmlns:a16="http://schemas.microsoft.com/office/drawing/2014/main" id="{F4F94F1D-696A-4022-8C89-82E5BF2F623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3068960"/>
            <a:ext cx="8964613" cy="1471084"/>
          </a:xfrm>
        </p:spPr>
        <p:txBody>
          <a:bodyPr/>
          <a:lstStyle/>
          <a:p>
            <a:pPr algn="ctr" eaLnBrk="1" hangingPunct="1"/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«Онлайн-кассы: итоги перехода</a:t>
            </a:r>
            <a:b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новый порядок применения ККТ»</a:t>
            </a:r>
            <a:endParaRPr lang="ru-RU" altLang="ru-RU" sz="2800" b="1" dirty="0">
              <a:solidFill>
                <a:srgbClr val="002060"/>
              </a:solidFill>
            </a:endParaRPr>
          </a:p>
        </p:txBody>
      </p:sp>
      <p:sp>
        <p:nvSpPr>
          <p:cNvPr id="4099" name="Подзаголовок 2">
            <a:extLst>
              <a:ext uri="{FF2B5EF4-FFF2-40B4-BE49-F238E27FC236}">
                <a16:creationId xmlns="" xmlns:a16="http://schemas.microsoft.com/office/drawing/2014/main" id="{352A50C5-C56E-4745-BFF0-59CF2E985E3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331913" y="5105400"/>
            <a:ext cx="6400800" cy="156396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.М. </a:t>
            </a:r>
            <a:r>
              <a:rPr lang="ru-RU" alt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Бубнова</a:t>
            </a:r>
            <a:endParaRPr lang="ru-RU" alt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контрольного отдела УФНС России по Новгородской области</a:t>
            </a:r>
            <a:endParaRPr lang="ru-RU" alt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124744"/>
            <a:ext cx="1525982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4093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А4 серый-2 угл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32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 Box 6"/>
          <p:cNvSpPr txBox="1">
            <a:spLocks noChangeArrowheads="1"/>
          </p:cNvSpPr>
          <p:nvPr/>
        </p:nvSpPr>
        <p:spPr bwMode="auto">
          <a:xfrm>
            <a:off x="212725" y="404813"/>
            <a:ext cx="8569325" cy="430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4" tIns="45712" rIns="91424" bIns="45712">
            <a:spAutoFit/>
          </a:bodyPr>
          <a:lstStyle>
            <a:lvl1pPr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2200" b="1" dirty="0" smtClean="0">
                <a:latin typeface="PF Din Text Cond Pro Medium"/>
              </a:rPr>
              <a:t>Применение контрольно-кассовой техники в 2020 году</a:t>
            </a:r>
            <a:endParaRPr lang="ru-RU" sz="2200" b="1" dirty="0">
              <a:latin typeface="PF Din Text Cond Pro Medium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7544" y="835684"/>
            <a:ext cx="7992888" cy="7931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по общей норме все категории налогоплательщиков обязаны применять </a:t>
            </a:r>
            <a:r>
              <a:rPr lang="ru-RU" sz="2000" dirty="0" smtClean="0"/>
              <a:t>ККТ с 01.07.2019 </a:t>
            </a:r>
            <a:endParaRPr lang="ru-RU" sz="20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87192" y="2204863"/>
            <a:ext cx="3456384" cy="417646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heavy" dirty="0"/>
              <a:t>Исключения</a:t>
            </a:r>
            <a:r>
              <a:rPr lang="ru-RU" b="1" dirty="0"/>
              <a:t> составляют только те категории и случаи расчетов, которые прямо поименованы в ст.2 Закона № 54-ФЗ, а также те, кто имеют отсрочку по применению ККТ (ст. 2 Федерального закона от 06.06.2019 № 129-ФЗ</a:t>
            </a:r>
            <a:r>
              <a:rPr lang="ru-RU" b="1" dirty="0" smtClean="0"/>
              <a:t>).</a:t>
            </a:r>
            <a:endParaRPr lang="ru-RU" b="1" dirty="0"/>
          </a:p>
        </p:txBody>
      </p:sp>
      <p:sp>
        <p:nvSpPr>
          <p:cNvPr id="8" name="Нашивка 7"/>
          <p:cNvSpPr/>
          <p:nvPr/>
        </p:nvSpPr>
        <p:spPr>
          <a:xfrm rot="5400000">
            <a:off x="2213580" y="1801818"/>
            <a:ext cx="576064" cy="230028"/>
          </a:xfrm>
          <a:prstGeom prst="chevron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4088864" y="2816932"/>
            <a:ext cx="576064" cy="230028"/>
          </a:xfrm>
          <a:prstGeom prst="chevron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4086984" y="5243204"/>
            <a:ext cx="576064" cy="230028"/>
          </a:xfrm>
          <a:prstGeom prst="chevron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>
            <a:off x="4086984" y="3998062"/>
            <a:ext cx="576064" cy="230028"/>
          </a:xfrm>
          <a:prstGeom prst="chevron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663792" y="2204864"/>
            <a:ext cx="4131930" cy="122413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- питание в школах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- ремонт </a:t>
            </a:r>
            <a:r>
              <a:rPr lang="ru-RU" b="1" dirty="0">
                <a:solidFill>
                  <a:schemeClr val="bg1"/>
                </a:solidFill>
              </a:rPr>
              <a:t>и окраска </a:t>
            </a:r>
            <a:r>
              <a:rPr lang="ru-RU" b="1" dirty="0" smtClean="0">
                <a:solidFill>
                  <a:schemeClr val="bg1"/>
                </a:solidFill>
              </a:rPr>
              <a:t>обуви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- услуги в </a:t>
            </a:r>
            <a:r>
              <a:rPr lang="ru-RU" b="1" dirty="0">
                <a:solidFill>
                  <a:schemeClr val="bg1"/>
                </a:solidFill>
              </a:rPr>
              <a:t>сфере физической культуры и </a:t>
            </a:r>
            <a:r>
              <a:rPr lang="ru-RU" b="1" dirty="0" smtClean="0">
                <a:solidFill>
                  <a:schemeClr val="bg1"/>
                </a:solidFill>
              </a:rPr>
              <a:t>спорта, культуры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663792" y="3616021"/>
            <a:ext cx="4131930" cy="103711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расчеты в труднодоступных местностях (за исключением подакцизных товаров)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664928" y="4869160"/>
            <a:ext cx="4131930" cy="151216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о</a:t>
            </a:r>
            <a:r>
              <a:rPr lang="ru-RU" b="1" dirty="0" smtClean="0">
                <a:solidFill>
                  <a:schemeClr val="bg1"/>
                </a:solidFill>
              </a:rPr>
              <a:t>тсрочка до 01.07.2021 для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ИП без наемных работников: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услуги (например, парикмахеры)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реализация товары собственного производства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17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А4 серый-2 угл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32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 Box 6"/>
          <p:cNvSpPr txBox="1">
            <a:spLocks noChangeArrowheads="1"/>
          </p:cNvSpPr>
          <p:nvPr/>
        </p:nvSpPr>
        <p:spPr bwMode="auto">
          <a:xfrm>
            <a:off x="212725" y="404813"/>
            <a:ext cx="8569325" cy="1107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4" tIns="45712" rIns="91424" bIns="45712">
            <a:spAutoFit/>
          </a:bodyPr>
          <a:lstStyle>
            <a:lvl1pPr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2200" b="1" dirty="0">
                <a:latin typeface="PF Din Text Cond Pro Medium"/>
              </a:rPr>
              <a:t>Риск-ориентированный подход к планированию </a:t>
            </a:r>
            <a:r>
              <a:rPr lang="ru-RU" sz="2200" b="1" dirty="0" smtClean="0">
                <a:latin typeface="PF Din Text Cond Pro Medium"/>
              </a:rPr>
              <a:t>проверок соблюдения законодательства о применении контрольно-кассовой техники</a:t>
            </a:r>
            <a:endParaRPr lang="ru-RU" sz="2200" b="1" dirty="0">
              <a:latin typeface="PF Din Text Cond Pro Medium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7544" y="1512792"/>
            <a:ext cx="4392488" cy="19882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з</a:t>
            </a:r>
            <a:r>
              <a:rPr lang="ru-RU" sz="2000" dirty="0" smtClean="0"/>
              <a:t>а 2019 год проведено 170 проверок применения</a:t>
            </a:r>
            <a:r>
              <a:rPr lang="ru-RU" sz="2000" dirty="0" smtClean="0">
                <a:solidFill>
                  <a:srgbClr val="FFFF00"/>
                </a:solidFill>
              </a:rPr>
              <a:t> </a:t>
            </a:r>
            <a:r>
              <a:rPr lang="ru-RU" sz="2000" dirty="0" smtClean="0">
                <a:solidFill>
                  <a:schemeClr val="bg1"/>
                </a:solidFill>
              </a:rPr>
              <a:t>ККТ </a:t>
            </a:r>
          </a:p>
          <a:p>
            <a:pPr algn="ctr"/>
            <a:r>
              <a:rPr lang="ru-RU" sz="2000" dirty="0" smtClean="0">
                <a:solidFill>
                  <a:srgbClr val="FFFF00"/>
                </a:solidFill>
              </a:rPr>
              <a:t>проверками охвачено 1,2 % </a:t>
            </a:r>
            <a:r>
              <a:rPr lang="ru-RU" sz="2000" dirty="0" smtClean="0"/>
              <a:t>от всего парка ККТ, действующей на территории области (14399 </a:t>
            </a:r>
            <a:r>
              <a:rPr lang="ru-RU" sz="2000" dirty="0" err="1" smtClean="0"/>
              <a:t>ед</a:t>
            </a:r>
            <a:r>
              <a:rPr lang="ru-RU" sz="2000" dirty="0" smtClean="0"/>
              <a:t>)</a:t>
            </a:r>
            <a:endParaRPr lang="ru-RU" sz="20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25666" y="1512792"/>
            <a:ext cx="3456384" cy="198821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нарушения выявлены 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 ходе 169 проверок (99%), сумма штрафа составила 2,7 </a:t>
            </a:r>
            <a:r>
              <a:rPr lang="ru-RU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млн.руб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4860032" y="2363957"/>
            <a:ext cx="465634" cy="230028"/>
          </a:xfrm>
          <a:prstGeom prst="chevron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268842"/>
              </p:ext>
            </p:extLst>
          </p:nvPr>
        </p:nvGraphicFramePr>
        <p:xfrm>
          <a:off x="221149" y="4653136"/>
          <a:ext cx="8560901" cy="19125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2687"/>
                <a:gridCol w="2239824"/>
                <a:gridCol w="1280428"/>
                <a:gridCol w="1296144"/>
                <a:gridCol w="2121818"/>
              </a:tblGrid>
              <a:tr h="702078">
                <a:tc>
                  <a:txBody>
                    <a:bodyPr/>
                    <a:lstStyle/>
                    <a:p>
                      <a:pPr marR="1778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78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парк ККТ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78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проверок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78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охват проверками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78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результативность проверок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8052">
                <a:tc>
                  <a:txBody>
                    <a:bodyPr/>
                    <a:lstStyle/>
                    <a:p>
                      <a:pPr marR="17780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 01.01.2017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78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10 тыс</a:t>
                      </a:r>
                      <a:r>
                        <a:rPr lang="ru-RU" sz="1600" b="1" dirty="0" smtClean="0">
                          <a:effectLst/>
                        </a:rPr>
                        <a:t>. единиц </a:t>
                      </a:r>
                      <a:r>
                        <a:rPr lang="ru-RU" sz="1600" b="1" dirty="0">
                          <a:effectLst/>
                        </a:rPr>
                        <a:t>ККТ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780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467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780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4,6%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780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85%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4026">
                <a:tc gridSpan="5">
                  <a:txBody>
                    <a:bodyPr/>
                    <a:lstStyle/>
                    <a:p>
                      <a:pPr marR="17780"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pPr marR="17780"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на 01.01.2010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78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16 тыс</a:t>
                      </a:r>
                      <a:r>
                        <a:rPr lang="ru-RU" sz="1600" b="1" dirty="0" smtClean="0">
                          <a:effectLst/>
                        </a:rPr>
                        <a:t>. единиц </a:t>
                      </a:r>
                      <a:r>
                        <a:rPr lang="ru-RU" sz="1600" b="1" dirty="0">
                          <a:effectLst/>
                        </a:rPr>
                        <a:t>ККТ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780"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6 041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780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37%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780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15%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91676" y="3753178"/>
            <a:ext cx="62023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сравнения до реформы ККТ: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83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А4 серый-2 угл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 Box 6"/>
          <p:cNvSpPr txBox="1">
            <a:spLocks noChangeArrowheads="1"/>
          </p:cNvSpPr>
          <p:nvPr/>
        </p:nvSpPr>
        <p:spPr bwMode="auto">
          <a:xfrm>
            <a:off x="212725" y="404813"/>
            <a:ext cx="8569325" cy="110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4" tIns="45712" rIns="91424" bIns="45712">
            <a:spAutoFit/>
          </a:bodyPr>
          <a:lstStyle>
            <a:lvl1pPr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2200" b="1" dirty="0" smtClean="0">
                <a:latin typeface="PF Din Text Cond Pro Medium"/>
              </a:rPr>
              <a:t>Основные нарушения, выявленные в ходе проведения проверок </a:t>
            </a:r>
            <a:r>
              <a:rPr lang="ru-RU" sz="2200" b="1" dirty="0">
                <a:latin typeface="PF Din Text Cond Pro Medium"/>
              </a:rPr>
              <a:t>соблюдения законодательства по ККТ и полноты учета </a:t>
            </a:r>
            <a:r>
              <a:rPr lang="ru-RU" sz="2200" b="1" dirty="0" smtClean="0">
                <a:latin typeface="PF Din Text Cond Pro Medium"/>
              </a:rPr>
              <a:t>выручки</a:t>
            </a:r>
            <a:endParaRPr lang="ru-RU" sz="2200" b="1" dirty="0">
              <a:latin typeface="PF Din Text Cond Pro Medium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377430223"/>
              </p:ext>
            </p:extLst>
          </p:nvPr>
        </p:nvGraphicFramePr>
        <p:xfrm>
          <a:off x="212725" y="1397000"/>
          <a:ext cx="8569325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509689" y="1894538"/>
            <a:ext cx="3551300" cy="5263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Неприменение </a:t>
            </a:r>
            <a:r>
              <a:rPr lang="ru-RU" dirty="0" smtClean="0"/>
              <a:t>ККТ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9689" y="1558215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82%, 140 случаев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2305" y="479715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16%, 28 случаев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07858" y="5229200"/>
            <a:ext cx="3551300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применение ККТ, которая не соответствует установленным </a:t>
            </a:r>
            <a:r>
              <a:rPr lang="ru-RU" dirty="0" smtClean="0"/>
              <a:t>требованиям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122" y="2604158"/>
            <a:ext cx="3118533" cy="183295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2"/>
                </a:solidFill>
              </a:rPr>
              <a:t>1.при оплате не выдали кассовый чек (выдали только чек банковского терминала (без </a:t>
            </a:r>
            <a:r>
              <a:rPr lang="en-US" dirty="0" smtClean="0">
                <a:solidFill>
                  <a:schemeClr val="tx2"/>
                </a:solidFill>
              </a:rPr>
              <a:t>QR</a:t>
            </a:r>
            <a:r>
              <a:rPr lang="ru-RU" dirty="0" smtClean="0">
                <a:solidFill>
                  <a:schemeClr val="tx2"/>
                </a:solidFill>
              </a:rPr>
              <a:t>-кода, чеком ККТ не является) 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70040" y="4797152"/>
            <a:ext cx="4642098" cy="172819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1. в </a:t>
            </a:r>
            <a:r>
              <a:rPr lang="ru-RU" dirty="0">
                <a:solidFill>
                  <a:schemeClr val="tx2"/>
                </a:solidFill>
              </a:rPr>
              <a:t>чеке </a:t>
            </a:r>
            <a:r>
              <a:rPr lang="ru-RU" dirty="0" smtClean="0">
                <a:solidFill>
                  <a:schemeClr val="tx2"/>
                </a:solidFill>
              </a:rPr>
              <a:t>неправильно указана система налогообложения (ЕНВД вместо УСН или общей)</a:t>
            </a:r>
          </a:p>
          <a:p>
            <a:pPr algn="ctr"/>
            <a:r>
              <a:rPr lang="ru-RU" dirty="0" smtClean="0">
                <a:solidFill>
                  <a:schemeClr val="tx2"/>
                </a:solidFill>
              </a:rPr>
              <a:t>2. в чеке указан адрес регистрации ККТ, отличный от места расчета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1028" name="Picture 4" title="чек ККТ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571" y="1852263"/>
            <a:ext cx="1921463" cy="2439953"/>
          </a:xfrm>
          <a:prstGeom prst="rect">
            <a:avLst/>
          </a:prstGeom>
          <a:noFill/>
          <a:ln w="31750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852263"/>
            <a:ext cx="1728192" cy="2446998"/>
          </a:xfrm>
          <a:prstGeom prst="rect">
            <a:avLst/>
          </a:prstGeom>
          <a:noFill/>
          <a:ln w="28575" cmpd="sng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3657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А4 серый-2 угл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 Box 6"/>
          <p:cNvSpPr txBox="1">
            <a:spLocks noChangeArrowheads="1"/>
          </p:cNvSpPr>
          <p:nvPr/>
        </p:nvSpPr>
        <p:spPr bwMode="auto">
          <a:xfrm>
            <a:off x="212725" y="404813"/>
            <a:ext cx="8569325" cy="430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4" tIns="45712" rIns="91424" bIns="45712">
            <a:spAutoFit/>
          </a:bodyPr>
          <a:lstStyle>
            <a:lvl1pPr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2200" b="1" dirty="0" smtClean="0">
                <a:latin typeface="PF Din Text Cond Pro Medium"/>
              </a:rPr>
              <a:t>Приложение ФНС России «ПРОВЕРКА ЧЕКОВ»</a:t>
            </a:r>
            <a:endParaRPr lang="ru-RU" sz="2200" b="1" dirty="0">
              <a:latin typeface="PF Din Text Cond Pro Medium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08720"/>
            <a:ext cx="3200400" cy="385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908720"/>
            <a:ext cx="2736304" cy="5782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9509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FNS">
      <a:dk1>
        <a:srgbClr val="005EA4"/>
      </a:dk1>
      <a:lt1>
        <a:srgbClr val="FFFFFF"/>
      </a:lt1>
      <a:dk2>
        <a:srgbClr val="000000"/>
      </a:dk2>
      <a:lt2>
        <a:srgbClr val="D8D8D8"/>
      </a:lt2>
      <a:accent1>
        <a:srgbClr val="0070C0"/>
      </a:accent1>
      <a:accent2>
        <a:srgbClr val="C00000"/>
      </a:accent2>
      <a:accent3>
        <a:srgbClr val="00B0F0"/>
      </a:accent3>
      <a:accent4>
        <a:srgbClr val="31859B"/>
      </a:accent4>
      <a:accent5>
        <a:srgbClr val="B7DDE8"/>
      </a:accent5>
      <a:accent6>
        <a:srgbClr val="E36C09"/>
      </a:accent6>
      <a:hlink>
        <a:srgbClr val="0070C0"/>
      </a:hlink>
      <a:folHlink>
        <a:srgbClr val="800080"/>
      </a:folHlink>
    </a:clrScheme>
    <a:fontScheme name="FNS">
      <a:majorFont>
        <a:latin typeface="PF Din Text Cond Pro Medium"/>
        <a:ea typeface=""/>
        <a:cs typeface=""/>
      </a:majorFont>
      <a:minorFont>
        <a:latin typeface="PF Din Text Cond Pro Ligh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2519</TotalTime>
  <Words>301</Words>
  <Application>Microsoft Office PowerPoint</Application>
  <PresentationFormat>Экран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Тема1</vt:lpstr>
      <vt:lpstr>«Онлайн-кассы: итоги перехода на новый порядок применения ККТ»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Соколова Елена Николаевна</dc:creator>
  <cp:lastModifiedBy>Трофименко Наталья Александровна</cp:lastModifiedBy>
  <cp:revision>113</cp:revision>
  <dcterms:created xsi:type="dcterms:W3CDTF">2017-06-06T06:50:19Z</dcterms:created>
  <dcterms:modified xsi:type="dcterms:W3CDTF">2020-02-25T14:25:19Z</dcterms:modified>
</cp:coreProperties>
</file>