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321" r:id="rId2"/>
    <p:sldId id="320" r:id="rId3"/>
    <p:sldId id="317" r:id="rId4"/>
    <p:sldId id="310" r:id="rId5"/>
    <p:sldId id="31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237" autoAdjust="0"/>
  </p:normalViewPr>
  <p:slideViewPr>
    <p:cSldViewPr>
      <p:cViewPr>
        <p:scale>
          <a:sx n="70" d="100"/>
          <a:sy n="70" d="100"/>
        </p:scale>
        <p:origin x="-190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5DE25-986A-458F-A97D-23270386236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5BC6A-E811-43F5-8082-6C3FA9AAB47A}" type="pres">
      <dgm:prSet presAssocID="{45D5DE25-986A-458F-A97D-23270386236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8D965EB3-821D-4205-8A11-AD63C0D07D2C}" type="presOf" srcId="{45D5DE25-986A-458F-A97D-232703862362}" destId="{17B5BC6A-E811-43F5-8082-6C3FA9AAB47A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47B3-01C8-4864-AD8F-8BC92E7F1DD2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C270-0B2F-4FD0-80A0-2B79FAC15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5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861F-D710-4A57-996F-7214EE18150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153E-7DAD-4D25-9AF4-7C979D895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127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718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91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8556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19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339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387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414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640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186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97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="" xmlns:a16="http://schemas.microsoft.com/office/drawing/2014/main" id="{F4F94F1D-696A-4022-8C89-82E5BF2F623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068960"/>
            <a:ext cx="8964613" cy="1471084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«Онлайн-кассы: итоги перехода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новый порядок применения ККТ»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2">
            <a:extLst>
              <a:ext uri="{FF2B5EF4-FFF2-40B4-BE49-F238E27FC236}">
                <a16:creationId xmlns="" xmlns:a16="http://schemas.microsoft.com/office/drawing/2014/main" id="{352A50C5-C56E-4745-BFF0-59CF2E985E3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31913" y="5105400"/>
            <a:ext cx="6400800" cy="156396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.М.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Бубнова</a:t>
            </a:r>
            <a:endParaRPr lang="ru-RU" alt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контрольного отдела УФНС России по Новгородской области</a:t>
            </a: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15259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09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43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Применение контрольно-кассовой техники в 2020 году</a:t>
            </a:r>
            <a:endParaRPr lang="ru-RU" sz="2200" b="1" dirty="0">
              <a:latin typeface="PF Din Text Cond Pro Medium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835684"/>
            <a:ext cx="7992888" cy="793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по общей норме все категории налогоплательщиков обязаны применять </a:t>
            </a:r>
            <a:r>
              <a:rPr lang="ru-RU" sz="2000" dirty="0" smtClean="0"/>
              <a:t>ККТ с 01.07.2019 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7192" y="2204863"/>
            <a:ext cx="3456384" cy="41764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heavy" dirty="0"/>
              <a:t>Исключения</a:t>
            </a:r>
            <a:r>
              <a:rPr lang="ru-RU" b="1" dirty="0"/>
              <a:t> составляют только те категории и случаи расчетов, которые прямо поименованы в ст.2 Закона № 54-ФЗ, а также те, кто имеют отсрочку по применению ККТ (ст. 2 Федерального закона от 06.06.2019 № 129-ФЗ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8" name="Нашивка 7"/>
          <p:cNvSpPr/>
          <p:nvPr/>
        </p:nvSpPr>
        <p:spPr>
          <a:xfrm rot="5400000">
            <a:off x="2213580" y="1801818"/>
            <a:ext cx="57606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088864" y="2816932"/>
            <a:ext cx="57606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086984" y="5243204"/>
            <a:ext cx="57606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4086984" y="3998062"/>
            <a:ext cx="57606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63792" y="2204864"/>
            <a:ext cx="4131930" cy="12241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- питание в школах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- ремонт </a:t>
            </a:r>
            <a:r>
              <a:rPr lang="ru-RU" b="1" dirty="0">
                <a:solidFill>
                  <a:schemeClr val="bg1"/>
                </a:solidFill>
              </a:rPr>
              <a:t>и окраска </a:t>
            </a:r>
            <a:r>
              <a:rPr lang="ru-RU" b="1" dirty="0" smtClean="0">
                <a:solidFill>
                  <a:schemeClr val="bg1"/>
                </a:solidFill>
              </a:rPr>
              <a:t>обуви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- услуги в </a:t>
            </a:r>
            <a:r>
              <a:rPr lang="ru-RU" b="1" dirty="0">
                <a:solidFill>
                  <a:schemeClr val="bg1"/>
                </a:solidFill>
              </a:rPr>
              <a:t>сфере физической культуры и </a:t>
            </a:r>
            <a:r>
              <a:rPr lang="ru-RU" b="1" dirty="0" smtClean="0">
                <a:solidFill>
                  <a:schemeClr val="bg1"/>
                </a:solidFill>
              </a:rPr>
              <a:t>спорта, культуры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63792" y="3616021"/>
            <a:ext cx="4131930" cy="1037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расчеты в труднодоступных местностях (за исключением подакцизных товаров)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64928" y="4869160"/>
            <a:ext cx="4131930" cy="15121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</a:t>
            </a:r>
            <a:r>
              <a:rPr lang="ru-RU" b="1" dirty="0" smtClean="0">
                <a:solidFill>
                  <a:schemeClr val="bg1"/>
                </a:solidFill>
              </a:rPr>
              <a:t>тсрочка до 01.07.2021 для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ИП без наемных работников: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услуги (например, парикмахеры)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реализация товары собственного производства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110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>
                <a:latin typeface="PF Din Text Cond Pro Medium"/>
              </a:rPr>
              <a:t>Риск-ориентированный подход к планированию </a:t>
            </a:r>
            <a:r>
              <a:rPr lang="ru-RU" sz="2200" b="1" dirty="0" smtClean="0">
                <a:latin typeface="PF Din Text Cond Pro Medium"/>
              </a:rPr>
              <a:t>проверок соблюдения законодательства о применении контрольно-кассовой техники</a:t>
            </a:r>
            <a:endParaRPr lang="ru-RU" sz="2200" b="1" dirty="0">
              <a:latin typeface="PF Din Text Cond Pro Medium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12792"/>
            <a:ext cx="4392488" cy="1988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</a:t>
            </a:r>
            <a:r>
              <a:rPr lang="ru-RU" sz="2000" dirty="0" smtClean="0"/>
              <a:t>а 2019 год проведено 170 проверок применения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ККТ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проверками охвачено 1,2 % </a:t>
            </a:r>
            <a:r>
              <a:rPr lang="ru-RU" sz="2000" dirty="0" smtClean="0"/>
              <a:t>от всего парка ККТ, действующей на территории области (14399 </a:t>
            </a:r>
            <a:r>
              <a:rPr lang="ru-RU" sz="2000" dirty="0" err="1" smtClean="0"/>
              <a:t>ед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5666" y="1512792"/>
            <a:ext cx="3456384" cy="19882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нарушения выявлены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ходе 169 проверок (99%), сумма штрафа составила 2,7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млн.руб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860032" y="2363957"/>
            <a:ext cx="46563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68842"/>
              </p:ext>
            </p:extLst>
          </p:nvPr>
        </p:nvGraphicFramePr>
        <p:xfrm>
          <a:off x="221149" y="4653136"/>
          <a:ext cx="8560901" cy="1912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687"/>
                <a:gridCol w="2239824"/>
                <a:gridCol w="1280428"/>
                <a:gridCol w="1296144"/>
                <a:gridCol w="2121818"/>
              </a:tblGrid>
              <a:tr h="702078"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парк ККТ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проверок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охват проверками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результативность проверок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01.01.2017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 тыс</a:t>
                      </a:r>
                      <a:r>
                        <a:rPr lang="ru-RU" sz="1600" b="1" dirty="0" smtClean="0">
                          <a:effectLst/>
                        </a:rPr>
                        <a:t>. единиц </a:t>
                      </a:r>
                      <a:r>
                        <a:rPr lang="ru-RU" sz="1600" b="1" dirty="0">
                          <a:effectLst/>
                        </a:rPr>
                        <a:t>ККТ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467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4,6%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85%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026">
                <a:tc gridSpan="5"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marR="17780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01.01.2010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16 тыс</a:t>
                      </a:r>
                      <a:r>
                        <a:rPr lang="ru-RU" sz="1600" b="1" dirty="0" smtClean="0">
                          <a:effectLst/>
                        </a:rPr>
                        <a:t>. единиц </a:t>
                      </a:r>
                      <a:r>
                        <a:rPr lang="ru-RU" sz="1600" b="1" dirty="0">
                          <a:effectLst/>
                        </a:rPr>
                        <a:t>ККТ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6 041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37%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91676" y="3753178"/>
            <a:ext cx="6202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сравнения до реформы ККТ: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Основные нарушения, выявленные в ходе проведения проверок </a:t>
            </a:r>
            <a:r>
              <a:rPr lang="ru-RU" sz="2200" b="1" dirty="0">
                <a:latin typeface="PF Din Text Cond Pro Medium"/>
              </a:rPr>
              <a:t>соблюдения законодательства по ККТ и полноты учета </a:t>
            </a:r>
            <a:r>
              <a:rPr lang="ru-RU" sz="2200" b="1" dirty="0" smtClean="0">
                <a:latin typeface="PF Din Text Cond Pro Medium"/>
              </a:rPr>
              <a:t>выручки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7430223"/>
              </p:ext>
            </p:extLst>
          </p:nvPr>
        </p:nvGraphicFramePr>
        <p:xfrm>
          <a:off x="212725" y="1397000"/>
          <a:ext cx="8569325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9689" y="1894538"/>
            <a:ext cx="3551300" cy="526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Неприменение </a:t>
            </a:r>
            <a:r>
              <a:rPr lang="ru-RU" dirty="0" smtClean="0"/>
              <a:t>ККТ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9689" y="155821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82%, 140 случаев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305" y="47971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16%, 28 случаев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858" y="5229200"/>
            <a:ext cx="35513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применение ККТ, которая не соответствует установленным </a:t>
            </a:r>
            <a:r>
              <a:rPr lang="ru-RU" dirty="0" smtClean="0"/>
              <a:t>требованиям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122" y="2604158"/>
            <a:ext cx="3118533" cy="18329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/>
                </a:solidFill>
              </a:rPr>
              <a:t>1.при оплате не выдали кассовый чек (выдали только чек банковского терминала (без </a:t>
            </a:r>
            <a:r>
              <a:rPr lang="en-US" dirty="0" smtClean="0">
                <a:solidFill>
                  <a:schemeClr val="tx2"/>
                </a:solidFill>
              </a:rPr>
              <a:t>QR</a:t>
            </a:r>
            <a:r>
              <a:rPr lang="ru-RU" dirty="0" smtClean="0">
                <a:solidFill>
                  <a:schemeClr val="tx2"/>
                </a:solidFill>
              </a:rPr>
              <a:t>-кода, чеком ККТ не является)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70040" y="4797152"/>
            <a:ext cx="4642098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1. в </a:t>
            </a:r>
            <a:r>
              <a:rPr lang="ru-RU" dirty="0">
                <a:solidFill>
                  <a:schemeClr val="tx2"/>
                </a:solidFill>
              </a:rPr>
              <a:t>чеке </a:t>
            </a:r>
            <a:r>
              <a:rPr lang="ru-RU" dirty="0" smtClean="0">
                <a:solidFill>
                  <a:schemeClr val="tx2"/>
                </a:solidFill>
              </a:rPr>
              <a:t>неправильно указана система налогообложения (ЕНВД вместо УСН или общей)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2. в чеке указан адрес регистрации ККТ, отличный от места расчета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8" name="Picture 4" title="чек КК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71" y="1852263"/>
            <a:ext cx="1921463" cy="2439953"/>
          </a:xfrm>
          <a:prstGeom prst="rect">
            <a:avLst/>
          </a:prstGeom>
          <a:noFill/>
          <a:ln w="317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52263"/>
            <a:ext cx="1728192" cy="2446998"/>
          </a:xfrm>
          <a:prstGeom prst="rect">
            <a:avLst/>
          </a:prstGeom>
          <a:noFill/>
          <a:ln w="28575" cmpd="sng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65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43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Приложение ФНС России «ПРОВЕРКА ЧЕКОВ»</a:t>
            </a:r>
            <a:endParaRPr lang="ru-RU" sz="2200" b="1" dirty="0">
              <a:latin typeface="PF Din Text Cond Pro Medium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32004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08720"/>
            <a:ext cx="2736304" cy="578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50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FNS">
      <a:dk1>
        <a:srgbClr val="005EA4"/>
      </a:dk1>
      <a:lt1>
        <a:srgbClr val="FFFFFF"/>
      </a:lt1>
      <a:dk2>
        <a:srgbClr val="000000"/>
      </a:dk2>
      <a:lt2>
        <a:srgbClr val="D8D8D8"/>
      </a:lt2>
      <a:accent1>
        <a:srgbClr val="0070C0"/>
      </a:accent1>
      <a:accent2>
        <a:srgbClr val="C00000"/>
      </a:accent2>
      <a:accent3>
        <a:srgbClr val="00B0F0"/>
      </a:accent3>
      <a:accent4>
        <a:srgbClr val="31859B"/>
      </a:accent4>
      <a:accent5>
        <a:srgbClr val="B7DDE8"/>
      </a:accent5>
      <a:accent6>
        <a:srgbClr val="E36C09"/>
      </a:accent6>
      <a:hlink>
        <a:srgbClr val="0070C0"/>
      </a:hlink>
      <a:folHlink>
        <a:srgbClr val="800080"/>
      </a:folHlink>
    </a:clrScheme>
    <a:fontScheme name="FNS">
      <a:majorFont>
        <a:latin typeface="PF Din Text Cond Pro Medium"/>
        <a:ea typeface=""/>
        <a:cs typeface=""/>
      </a:majorFont>
      <a:minorFont>
        <a:latin typeface="PF Din Text Cond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Words>301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«Онлайн-кассы: итоги перехода на новый порядок применения ККТ»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Елена Николаевна</dc:creator>
  <cp:lastModifiedBy>Трофименко Наталья Александровна</cp:lastModifiedBy>
  <cp:revision>113</cp:revision>
  <dcterms:created xsi:type="dcterms:W3CDTF">2017-06-06T06:50:19Z</dcterms:created>
  <dcterms:modified xsi:type="dcterms:W3CDTF">2020-02-25T14:25:19Z</dcterms:modified>
</cp:coreProperties>
</file>